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 snapToGrid="0">
      <p:cViewPr varScale="1">
        <p:scale>
          <a:sx n="119" d="100"/>
          <a:sy n="119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84814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faixas_canto_apresentacaoAPEPREM.png" descr="faixas_canto_apresentacaoAPEPR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6731000"/>
            <a:ext cx="18719800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Rectangle"/>
          <p:cNvSpPr/>
          <p:nvPr/>
        </p:nvSpPr>
        <p:spPr>
          <a:xfrm>
            <a:off x="4233" y="-4234"/>
            <a:ext cx="9652001" cy="6853767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2" name="Espaço Reservado para Imagem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faixas_canto_apresentacaoAPEPREM.png" descr="faixas_canto_apresentacaoAPEPR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6731000"/>
            <a:ext cx="18719800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faixas_canto_apresentacaoAPEPREM.png" descr="faixas_canto_apresentacaoAPEPR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6731000"/>
            <a:ext cx="18719800" cy="49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67" y="5195125"/>
            <a:ext cx="9002326" cy="1787512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Rectangle"/>
          <p:cNvSpPr/>
          <p:nvPr/>
        </p:nvSpPr>
        <p:spPr>
          <a:xfrm>
            <a:off x="8465" y="-49549"/>
            <a:ext cx="12817034" cy="1302359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s SEM PREV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faixas_canto_apresentacaoAPEPREM.png" descr="faixas_canto_apresentacaoAPEPRE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6731000"/>
            <a:ext cx="18719800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Rectangle"/>
          <p:cNvSpPr/>
          <p:nvPr/>
        </p:nvSpPr>
        <p:spPr>
          <a:xfrm>
            <a:off x="8465" y="-49549"/>
            <a:ext cx="12817034" cy="1302359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ti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20191016_prevcom_180.jpg" descr="20191016_prevcom_180.jpg"/>
          <p:cNvPicPr>
            <a:picLocks noChangeAspect="1"/>
          </p:cNvPicPr>
          <p:nvPr/>
        </p:nvPicPr>
        <p:blipFill>
          <a:blip r:embed="rId2"/>
          <a:srcRect l="20135" t="11868" r="24367" b="22751"/>
          <a:stretch>
            <a:fillRect/>
          </a:stretch>
        </p:blipFill>
        <p:spPr>
          <a:xfrm>
            <a:off x="3479191" y="-2"/>
            <a:ext cx="873207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357540" y="12907952"/>
            <a:ext cx="350057" cy="339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6" tIns="91436" rIns="91436" bIns="91436"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71" name="Imagem 3" descr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497" y="5079527"/>
            <a:ext cx="1523860" cy="1523860"/>
          </a:xfrm>
          <a:prstGeom prst="rect">
            <a:avLst/>
          </a:prstGeom>
          <a:ln w="12700">
            <a:miter lim="400000"/>
          </a:ln>
          <a:effectLst>
            <a:outerShdw dist="101600" dir="2700000" rotWithShape="0">
              <a:srgbClr val="000000">
                <a:alpha val="30000"/>
              </a:srgbClr>
            </a:outerShdw>
          </a:effectLst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558" y="6214509"/>
            <a:ext cx="1650848" cy="38549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/>
          <p:nvPr/>
        </p:nvSpPr>
        <p:spPr>
          <a:xfrm>
            <a:off x="-1397000" y="258233"/>
            <a:ext cx="1284203" cy="830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6" tIns="91436" rIns="91436" bIns="91436" anchor="ctr">
            <a:spAutoFit/>
          </a:bodyPr>
          <a:lstStyle>
            <a:lvl1pPr defTabSz="1828800">
              <a:defRPr sz="50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10</a:t>
            </a:r>
          </a:p>
        </p:txBody>
      </p:sp>
      <p:pic>
        <p:nvPicPr>
          <p:cNvPr id="174" name="chamada_slide10.png" descr="chamada_slide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" y="0"/>
            <a:ext cx="40640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5578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Evolução do número de participantes</a:t>
            </a:r>
          </a:p>
        </p:txBody>
      </p:sp>
      <p:sp>
        <p:nvSpPr>
          <p:cNvPr id="178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79" name="Retângulo 15"/>
          <p:cNvSpPr txBox="1"/>
          <p:nvPr/>
        </p:nvSpPr>
        <p:spPr>
          <a:xfrm>
            <a:off x="761999" y="1523997"/>
            <a:ext cx="5938343" cy="115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 fundação tem mais de</a:t>
            </a:r>
          </a:p>
          <a:p>
            <a:pPr defTabSz="1828800">
              <a:lnSpc>
                <a:spcPct val="90000"/>
              </a:lnSpc>
              <a:defRPr sz="36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36 mil participantes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958220"/>
            <a:ext cx="10414001" cy="4356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Alocação dos investimentos</a:t>
            </a:r>
          </a:p>
        </p:txBody>
      </p:sp>
      <p:sp>
        <p:nvSpPr>
          <p:cNvPr id="184" name="Retângulo 15"/>
          <p:cNvSpPr txBox="1"/>
          <p:nvPr/>
        </p:nvSpPr>
        <p:spPr>
          <a:xfrm>
            <a:off x="761999" y="1523997"/>
            <a:ext cx="8128001" cy="536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Março/2022 - patrimônio: </a:t>
            </a:r>
            <a:r>
              <a:rPr b="1">
                <a:solidFill>
                  <a:srgbClr val="AE0000"/>
                </a:solidFill>
                <a:latin typeface="+mn-lt"/>
                <a:ea typeface="+mn-ea"/>
                <a:cs typeface="+mn-cs"/>
                <a:sym typeface="Calibri"/>
              </a:rPr>
              <a:t>R$ 2,30 bilhões</a:t>
            </a:r>
          </a:p>
        </p:txBody>
      </p:sp>
      <p:sp>
        <p:nvSpPr>
          <p:cNvPr id="185" name="CaixaDeTexto 5"/>
          <p:cNvSpPr txBox="1"/>
          <p:nvPr/>
        </p:nvSpPr>
        <p:spPr>
          <a:xfrm>
            <a:off x="6383865" y="4851400"/>
            <a:ext cx="5515282" cy="136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Cada plano tem sua Política de Investimentos,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proposta pela Diretoria Executiva e aprovada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pelo Conselho Deliberativo, de acordo com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os respectivos interesses</a:t>
            </a:r>
          </a:p>
        </p:txBody>
      </p:sp>
      <p:sp>
        <p:nvSpPr>
          <p:cNvPr id="18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28" y="2338800"/>
            <a:ext cx="7759701" cy="3774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Alta rentabilidade</a:t>
            </a:r>
          </a:p>
        </p:txBody>
      </p:sp>
      <p:sp>
        <p:nvSpPr>
          <p:cNvPr id="191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81987"/>
            <a:ext cx="10668000" cy="4158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5" name="Table"/>
          <p:cNvGraphicFramePr/>
          <p:nvPr>
            <p:extLst>
              <p:ext uri="{D42A27DB-BD31-4B8C-83A1-F6EECF244321}">
                <p14:modId xmlns:p14="http://schemas.microsoft.com/office/powerpoint/2010/main" val="215435170"/>
              </p:ext>
            </p:extLst>
          </p:nvPr>
        </p:nvGraphicFramePr>
        <p:xfrm>
          <a:off x="993932" y="1258835"/>
          <a:ext cx="7715353" cy="546097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37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219">
                <a:tc>
                  <a:txBody>
                    <a:bodyPr/>
                    <a:lstStyle/>
                    <a:p>
                      <a:pPr algn="l">
                        <a:defRPr sz="2000" b="1"/>
                      </a:pPr>
                      <a:r>
                        <a:rPr sz="1600" dirty="0" err="1"/>
                        <a:t>Acumulada</a:t>
                      </a:r>
                      <a:r>
                        <a:rPr sz="1600" dirty="0"/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2000" b="1"/>
                      </a:pP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3200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 b="1"/>
                      </a:pPr>
                      <a:r>
                        <a:rPr sz="1600" dirty="0"/>
                        <a:t>2021</a:t>
                      </a:r>
                      <a:r>
                        <a:rPr sz="1600" b="0" dirty="0"/>
                        <a:t> </a:t>
                      </a:r>
                      <a:r>
                        <a:rPr lang="pt-BR" sz="1600" b="0" dirty="0"/>
                        <a:t>(</a:t>
                      </a:r>
                      <a:r>
                        <a:rPr sz="1600" b="0" dirty="0" err="1"/>
                        <a:t>jan-dez</a:t>
                      </a:r>
                      <a:r>
                        <a:rPr lang="pt-BR" sz="1600" b="0" dirty="0"/>
                        <a:t>)</a:t>
                      </a:r>
                      <a:endParaRPr sz="1600" b="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>
                          <a:solidFill>
                            <a:srgbClr val="AE0000"/>
                          </a:solidFill>
                        </a:rPr>
                        <a:t>Prevcom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>
                          <a:solidFill>
                            <a:srgbClr val="AE0000"/>
                          </a:solidFill>
                        </a:rPr>
                        <a:t>157,68%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b="1" dirty="0">
                          <a:solidFill>
                            <a:srgbClr val="AE0000"/>
                          </a:solidFill>
                        </a:rPr>
                        <a:t>  2013-2021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>
                          <a:solidFill>
                            <a:srgbClr val="AE0000"/>
                          </a:solidFill>
                        </a:defRPr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>
                          <a:solidFill>
                            <a:srgbClr val="AE0000"/>
                          </a:solidFill>
                        </a:rPr>
                        <a:t>9,31%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Funpresp-Exe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143,17%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/>
                        <a:t>  2013-2021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4,46%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RJPrev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133,51%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/>
                        <a:t>  2013-2021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3,62%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21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 err="1"/>
                        <a:t>Funpresp</a:t>
                      </a:r>
                      <a:r>
                        <a:rPr sz="1600" dirty="0"/>
                        <a:t>-Jud: Plano de </a:t>
                      </a:r>
                      <a:r>
                        <a:rPr sz="1600" dirty="0" err="1"/>
                        <a:t>Benefícios</a:t>
                      </a: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400" b="1"/>
                      </a:pPr>
                      <a:r>
                        <a:rPr lang="pt-BR" sz="1600" dirty="0"/>
                        <a:t>119,53%</a:t>
                      </a: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dirty="0"/>
                        <a:t>2013-2021 </a:t>
                      </a:r>
                      <a:endParaRPr sz="1600" dirty="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3,42%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PREVES: Plano SE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102,18%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2014-2021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0,53%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/>
                        <a:t>PREVCOM-MG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34,08%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2015-2021 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>
                          <a:solidFill>
                            <a:srgbClr val="CC0000"/>
                          </a:solidFill>
                        </a:defRPr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(-0,50%)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SCPREV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39,12%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2017-2021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3,73%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PrevBahia PB Civil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38,39%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2017-2021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4,42%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621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 dirty="0" err="1"/>
                        <a:t>Prevcom-BrC</a:t>
                      </a:r>
                      <a:r>
                        <a:rPr sz="1600" dirty="0"/>
                        <a:t>: Plano </a:t>
                      </a:r>
                      <a:r>
                        <a:rPr sz="1600" dirty="0" err="1"/>
                        <a:t>Goiás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Seguro</a:t>
                      </a:r>
                      <a:r>
                        <a:rPr sz="1600" dirty="0"/>
                        <a:t> (</a:t>
                      </a:r>
                      <a:r>
                        <a:rPr sz="1600" dirty="0" err="1"/>
                        <a:t>Participantes</a:t>
                      </a:r>
                      <a:r>
                        <a:rPr sz="1600" dirty="0"/>
                        <a:t>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34,08%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2017-2021 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0,70%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DF-PREVICOM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28,57%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2019-2021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>
                          <a:solidFill>
                            <a:srgbClr val="CC0000"/>
                          </a:solidFill>
                        </a:defRPr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>
                          <a:solidFill>
                            <a:srgbClr val="FF0000"/>
                          </a:solidFill>
                        </a:rPr>
                        <a:t>(-0,18%)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PrevNordeste-Sergipe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16,72%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2019-2021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4,20%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2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PrevNordeste-Piauí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/>
                        <a:t>4,78%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  2020-2021 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2600" b="1"/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600" b="1" dirty="0"/>
                        <a:t>3,99%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97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Alta rentabilidade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Estrutura de governança</a:t>
            </a:r>
          </a:p>
        </p:txBody>
      </p:sp>
      <p:pic>
        <p:nvPicPr>
          <p:cNvPr id="203" name="210517_estruturagovernanca02.png" descr="210517_estruturagovernanca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661" y="1027587"/>
            <a:ext cx="9472679" cy="592042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Participação na governança</a:t>
            </a:r>
          </a:p>
        </p:txBody>
      </p:sp>
      <p:sp>
        <p:nvSpPr>
          <p:cNvPr id="208" name="Retângulo 15"/>
          <p:cNvSpPr txBox="1"/>
          <p:nvPr/>
        </p:nvSpPr>
        <p:spPr>
          <a:xfrm>
            <a:off x="761998" y="1523997"/>
            <a:ext cx="11000028" cy="434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Comitê Gestor do plano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Responsável pela definição da estratégia das aplicações financeiras e acompanhamento</a:t>
            </a:r>
            <a:br/>
            <a:r>
              <a:t>do plano, de acordo com as diretrizes fixadas pelo Conselho Deliberativo</a:t>
            </a:r>
            <a:br/>
            <a:r>
              <a:t>e pela Diretoria Executiva.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Os membros são indicados pelo ente federativo.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Conselho consultivo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Órgão de assessoramento técnico ao Conselho Deliberativo, responsável por elaborar estudos</a:t>
            </a:r>
            <a:br/>
            <a:r>
              <a:t>para acompanhamento dos planos administrados pela Prevcom.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É composto por um representante de cada Comitê Gestor dos planos de benefícios.</a:t>
            </a:r>
          </a:p>
        </p:txBody>
      </p:sp>
      <p:sp>
        <p:nvSpPr>
          <p:cNvPr id="209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761998" y="2404119"/>
            <a:ext cx="9407513" cy="1181102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1828800">
              <a:defRPr sz="3600"/>
            </a:pPr>
            <a:endParaRPr/>
          </a:p>
        </p:txBody>
      </p:sp>
      <p:pic>
        <p:nvPicPr>
          <p:cNvPr id="212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Maior controle e fiscalização</a:t>
            </a:r>
          </a:p>
        </p:txBody>
      </p:sp>
      <p:sp>
        <p:nvSpPr>
          <p:cNvPr id="214" name="Retângulo 15"/>
          <p:cNvSpPr txBox="1"/>
          <p:nvPr/>
        </p:nvSpPr>
        <p:spPr>
          <a:xfrm>
            <a:off x="761998" y="1650997"/>
            <a:ext cx="10964254" cy="3378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A</a:t>
            </a:r>
            <a:r>
              <a:rPr b="1"/>
              <a:t> Previc (Superintendência Nacional de Previdência Complementar)</a:t>
            </a:r>
            <a:r>
              <a:t>,</a:t>
            </a:r>
            <a:br/>
            <a:r>
              <a:t>órgão regulador da previdência complementar no Brasil, incluiu a Prevcom como uma das</a:t>
            </a:r>
            <a:endParaRPr b="1"/>
          </a:p>
          <a:p>
            <a:pPr defTabSz="1828800"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 b="1"/>
          </a:p>
          <a:p>
            <a:pPr defTabSz="1828800">
              <a:defRPr sz="2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  17 ESI – Entidades Sistemicamente Importantes</a:t>
            </a:r>
            <a:br/>
            <a:r>
              <a:rPr sz="2000"/>
              <a:t>   </a:t>
            </a:r>
            <a:r>
              <a:rPr sz="2000" i="1"/>
              <a:t>(14 maiores fundos de pensão do país + Prevcom + Funpresp-Exe + Funpresp-Jud)</a:t>
            </a:r>
            <a:endParaRPr sz="1600"/>
          </a:p>
          <a:p>
            <a:pPr defTabSz="1828800">
              <a:defRPr sz="1600" i="1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/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E mantém a fundação sob </a:t>
            </a:r>
            <a:r>
              <a:rPr b="1"/>
              <a:t>fiscalização permanente</a:t>
            </a:r>
          </a:p>
          <a:p>
            <a:pPr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endParaRPr b="1"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Fiscalização ativa</a:t>
            </a:r>
          </a:p>
          <a:p>
            <a:pPr lvl="5"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TCE</a:t>
            </a:r>
          </a:p>
        </p:txBody>
      </p:sp>
      <p:sp>
        <p:nvSpPr>
          <p:cNvPr id="215" name="CaixaDeTexto 5"/>
          <p:cNvSpPr txBox="1"/>
          <p:nvPr/>
        </p:nvSpPr>
        <p:spPr>
          <a:xfrm>
            <a:off x="3781647" y="4218402"/>
            <a:ext cx="5260899" cy="208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Fiscalizações adicionais</a:t>
            </a:r>
          </a:p>
          <a:p>
            <a:pPr lvl="5"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Conselho Fiscal</a:t>
            </a:r>
          </a:p>
          <a:p>
            <a:pPr lvl="5"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Comitês Gestores dos Planos</a:t>
            </a:r>
            <a:br/>
            <a:r>
              <a:rPr b="0"/>
              <a:t>(representantes indicados pelos patrocinadores)</a:t>
            </a:r>
          </a:p>
          <a:p>
            <a:pPr lvl="5"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Auditoria Externa Independente</a:t>
            </a:r>
          </a:p>
          <a:p>
            <a:pPr lvl="5"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r>
              <a:t>Comitê de Auditoria</a:t>
            </a:r>
          </a:p>
        </p:txBody>
      </p:sp>
      <p:sp>
        <p:nvSpPr>
          <p:cNvPr id="21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"/>
          <p:cNvSpPr/>
          <p:nvPr/>
        </p:nvSpPr>
        <p:spPr>
          <a:xfrm>
            <a:off x="761998" y="5421981"/>
            <a:ext cx="6826913" cy="57188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1828800">
              <a:defRPr sz="3600"/>
            </a:pPr>
            <a:endParaRPr/>
          </a:p>
        </p:txBody>
      </p:sp>
      <p:pic>
        <p:nvPicPr>
          <p:cNvPr id="219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Formas de gestão</a:t>
            </a:r>
          </a:p>
        </p:txBody>
      </p:sp>
      <p:sp>
        <p:nvSpPr>
          <p:cNvPr id="221" name="Retângulo 15"/>
          <p:cNvSpPr txBox="1"/>
          <p:nvPr/>
        </p:nvSpPr>
        <p:spPr>
          <a:xfrm>
            <a:off x="761998" y="1523997"/>
            <a:ext cx="10668004" cy="4473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A </a:t>
            </a:r>
            <a:r>
              <a:rPr dirty="0" err="1"/>
              <a:t>Prevcom</a:t>
            </a:r>
            <a:r>
              <a:rPr dirty="0"/>
              <a:t> </a:t>
            </a:r>
            <a:r>
              <a:rPr dirty="0" err="1"/>
              <a:t>oferece</a:t>
            </a:r>
            <a:r>
              <a:rPr dirty="0"/>
              <a:t> </a:t>
            </a:r>
            <a:r>
              <a:rPr dirty="0" err="1"/>
              <a:t>dois</a:t>
            </a:r>
            <a:r>
              <a:rPr dirty="0"/>
              <a:t> </a:t>
            </a:r>
            <a:r>
              <a:rPr dirty="0" err="1"/>
              <a:t>tipos</a:t>
            </a:r>
            <a:r>
              <a:rPr dirty="0"/>
              <a:t> de </a:t>
            </a:r>
            <a:r>
              <a:rPr dirty="0" err="1"/>
              <a:t>planos</a:t>
            </a:r>
            <a:br>
              <a:rPr dirty="0"/>
            </a:br>
            <a:r>
              <a:rPr dirty="0"/>
              <a:t>para </a:t>
            </a:r>
            <a:r>
              <a:rPr dirty="0" err="1"/>
              <a:t>entes</a:t>
            </a:r>
            <a:r>
              <a:rPr dirty="0"/>
              <a:t> </a:t>
            </a:r>
            <a:r>
              <a:rPr dirty="0" err="1"/>
              <a:t>federativos</a:t>
            </a:r>
            <a:r>
              <a:rPr dirty="0"/>
              <a:t>:</a:t>
            </a:r>
          </a:p>
          <a:p>
            <a:pPr defTabSz="1828800">
              <a:defRPr sz="2000" b="1">
                <a:solidFill>
                  <a:srgbClr val="AE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Planos</a:t>
            </a:r>
            <a:r>
              <a:rPr dirty="0"/>
              <a:t> </a:t>
            </a:r>
            <a:r>
              <a:rPr dirty="0" err="1"/>
              <a:t>individuais</a:t>
            </a:r>
            <a:endParaRPr dirty="0"/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Indicado</a:t>
            </a:r>
            <a:r>
              <a:rPr dirty="0"/>
              <a:t> para </a:t>
            </a:r>
            <a:r>
              <a:rPr dirty="0" err="1"/>
              <a:t>entes</a:t>
            </a:r>
            <a:r>
              <a:rPr dirty="0"/>
              <a:t> com </a:t>
            </a:r>
            <a:r>
              <a:rPr dirty="0" err="1"/>
              <a:t>potencial</a:t>
            </a:r>
            <a:r>
              <a:rPr dirty="0"/>
              <a:t> de 1000 </a:t>
            </a:r>
            <a:r>
              <a:rPr dirty="0" err="1"/>
              <a:t>participantes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.</a:t>
            </a:r>
          </a:p>
          <a:p>
            <a:pPr defTabSz="1828800">
              <a:defRPr sz="1000">
                <a:latin typeface="+mn-lt"/>
                <a:ea typeface="+mn-ea"/>
                <a:cs typeface="+mn-cs"/>
                <a:sym typeface="Calibri"/>
              </a:defRPr>
            </a:pPr>
            <a:br>
              <a:rPr sz="2000" dirty="0"/>
            </a:br>
            <a:r>
              <a:rPr sz="2000" dirty="0" err="1"/>
              <a:t>Os</a:t>
            </a:r>
            <a:r>
              <a:rPr sz="2000" dirty="0"/>
              <a:t> </a:t>
            </a:r>
            <a:r>
              <a:rPr sz="2000" dirty="0" err="1"/>
              <a:t>estados</a:t>
            </a:r>
            <a:r>
              <a:rPr sz="2000" dirty="0"/>
              <a:t> de </a:t>
            </a:r>
            <a:r>
              <a:rPr sz="2000" b="1" dirty="0"/>
              <a:t>SP</a:t>
            </a:r>
            <a:r>
              <a:rPr sz="2000" dirty="0"/>
              <a:t>, </a:t>
            </a:r>
            <a:r>
              <a:rPr sz="2000" b="1" dirty="0"/>
              <a:t>MT</a:t>
            </a:r>
            <a:r>
              <a:rPr sz="2000" dirty="0"/>
              <a:t>, </a:t>
            </a:r>
            <a:r>
              <a:rPr sz="2000" b="1" dirty="0"/>
              <a:t>RO</a:t>
            </a:r>
            <a:r>
              <a:rPr sz="2000" dirty="0"/>
              <a:t>, </a:t>
            </a:r>
            <a:r>
              <a:rPr sz="2000" b="1" dirty="0"/>
              <a:t>MS</a:t>
            </a:r>
            <a:r>
              <a:rPr sz="2000" dirty="0"/>
              <a:t> e o </a:t>
            </a:r>
            <a:r>
              <a:rPr sz="2000" dirty="0" err="1"/>
              <a:t>município</a:t>
            </a:r>
            <a:r>
              <a:rPr sz="2000" dirty="0"/>
              <a:t> de </a:t>
            </a:r>
            <a:r>
              <a:rPr sz="2000" b="1" dirty="0"/>
              <a:t>São Paulo </a:t>
            </a:r>
            <a:r>
              <a:rPr sz="2000" dirty="0" err="1"/>
              <a:t>optaram</a:t>
            </a:r>
            <a:r>
              <a:rPr sz="2000" dirty="0"/>
              <a:t> </a:t>
            </a:r>
            <a:r>
              <a:rPr sz="2000" dirty="0" err="1"/>
              <a:t>por</a:t>
            </a:r>
            <a:r>
              <a:rPr sz="2000" dirty="0"/>
              <a:t> </a:t>
            </a:r>
            <a:r>
              <a:rPr sz="2000" dirty="0" err="1"/>
              <a:t>planos</a:t>
            </a:r>
            <a:r>
              <a:rPr sz="2000" dirty="0"/>
              <a:t> </a:t>
            </a:r>
            <a:r>
              <a:rPr sz="2000" dirty="0" err="1"/>
              <a:t>únicos</a:t>
            </a:r>
            <a:r>
              <a:rPr sz="2000" dirty="0"/>
              <a:t>.</a:t>
            </a:r>
          </a:p>
          <a:p>
            <a:pPr defTabSz="1828800">
              <a:defRPr sz="2800">
                <a:solidFill>
                  <a:srgbClr val="AE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2000" dirty="0"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Plano </a:t>
            </a:r>
            <a:r>
              <a:rPr dirty="0" err="1"/>
              <a:t>multipatrocinado</a:t>
            </a:r>
            <a:r>
              <a:rPr dirty="0"/>
              <a:t> - PREVCOM MULTI</a:t>
            </a:r>
            <a:endParaRPr sz="2000" dirty="0">
              <a:latin typeface="+mn-lt"/>
              <a:ea typeface="+mn-ea"/>
              <a:cs typeface="+mn-cs"/>
              <a:sym typeface="Calibri"/>
            </a:endParaRP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Indicado</a:t>
            </a:r>
            <a:r>
              <a:rPr dirty="0"/>
              <a:t> para </a:t>
            </a:r>
            <a:r>
              <a:rPr dirty="0" err="1"/>
              <a:t>entes</a:t>
            </a:r>
            <a:r>
              <a:rPr dirty="0"/>
              <a:t> com </a:t>
            </a:r>
            <a:r>
              <a:rPr dirty="0" err="1"/>
              <a:t>potencial</a:t>
            </a:r>
            <a:r>
              <a:rPr dirty="0"/>
              <a:t> de </a:t>
            </a:r>
            <a:r>
              <a:rPr dirty="0" err="1"/>
              <a:t>adesão</a:t>
            </a:r>
            <a:r>
              <a:rPr dirty="0"/>
              <a:t> </a:t>
            </a:r>
            <a:r>
              <a:rPr dirty="0" err="1"/>
              <a:t>menor</a:t>
            </a:r>
            <a:r>
              <a:rPr dirty="0"/>
              <a:t> do que 1000 </a:t>
            </a:r>
            <a:r>
              <a:rPr dirty="0" err="1"/>
              <a:t>participantes</a:t>
            </a:r>
            <a:r>
              <a:rPr dirty="0"/>
              <a:t>.</a:t>
            </a:r>
          </a:p>
          <a:p>
            <a:pPr defTabSz="1828800">
              <a:defRPr sz="1600">
                <a:latin typeface="Calibri Light"/>
                <a:ea typeface="Calibri Light"/>
                <a:cs typeface="Calibri Light"/>
                <a:sym typeface="Calibri Light"/>
              </a:defRPr>
            </a:pPr>
            <a:endParaRPr dirty="0"/>
          </a:p>
          <a:p>
            <a:pPr defTabSz="1828800"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Este </a:t>
            </a:r>
            <a:r>
              <a:rPr dirty="0" err="1">
                <a:solidFill>
                  <a:srgbClr val="FFFFFF"/>
                </a:solidFill>
              </a:rPr>
              <a:t>é</a:t>
            </a:r>
            <a:r>
              <a:rPr dirty="0">
                <a:solidFill>
                  <a:srgbClr val="FFFFFF"/>
                </a:solidFill>
              </a:rPr>
              <a:t> o </a:t>
            </a:r>
            <a:r>
              <a:rPr dirty="0" err="1">
                <a:solidFill>
                  <a:srgbClr val="FFFFFF"/>
                </a:solidFill>
              </a:rPr>
              <a:t>plano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pt-BR" dirty="0">
                <a:solidFill>
                  <a:srgbClr val="FFFFFF"/>
                </a:solidFill>
              </a:rPr>
              <a:t>mais indicado para municípios.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22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9" y="736880"/>
            <a:ext cx="11430002" cy="563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Plano multipatrocinado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3" y="4782330"/>
            <a:ext cx="1824467" cy="144697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tângulo 15"/>
          <p:cNvSpPr txBox="1"/>
          <p:nvPr/>
        </p:nvSpPr>
        <p:spPr>
          <a:xfrm>
            <a:off x="761998" y="1523997"/>
            <a:ext cx="10532116" cy="350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Prevê</a:t>
            </a:r>
            <a:r>
              <a:rPr dirty="0"/>
              <a:t> a </a:t>
            </a:r>
            <a:r>
              <a:rPr dirty="0" err="1"/>
              <a:t>implantação</a:t>
            </a:r>
            <a:br>
              <a:rPr dirty="0"/>
            </a:br>
            <a:r>
              <a:rPr dirty="0"/>
              <a:t>da </a:t>
            </a:r>
            <a:r>
              <a:rPr dirty="0" err="1"/>
              <a:t>previdência</a:t>
            </a:r>
            <a:r>
              <a:rPr dirty="0"/>
              <a:t> </a:t>
            </a:r>
            <a:r>
              <a:rPr dirty="0" err="1"/>
              <a:t>complementar</a:t>
            </a:r>
            <a:r>
              <a:rPr dirty="0"/>
              <a:t> para</a:t>
            </a:r>
            <a:br>
              <a:rPr dirty="0"/>
            </a:br>
            <a:r>
              <a:rPr dirty="0" err="1"/>
              <a:t>servidores</a:t>
            </a:r>
            <a:r>
              <a:rPr dirty="0"/>
              <a:t> </a:t>
            </a:r>
            <a:r>
              <a:rPr dirty="0" err="1"/>
              <a:t>públicos</a:t>
            </a:r>
            <a:r>
              <a:rPr dirty="0"/>
              <a:t> de </a:t>
            </a:r>
            <a:r>
              <a:rPr dirty="0" err="1"/>
              <a:t>todo</a:t>
            </a:r>
            <a:r>
              <a:rPr dirty="0"/>
              <a:t> o </a:t>
            </a:r>
            <a:r>
              <a:rPr dirty="0" err="1"/>
              <a:t>país</a:t>
            </a:r>
            <a:r>
              <a:rPr dirty="0"/>
              <a:t>.</a:t>
            </a:r>
          </a:p>
          <a:p>
            <a:pPr defTabSz="1828800">
              <a:defRPr sz="20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br>
              <a:rPr sz="3600" dirty="0"/>
            </a:br>
            <a:r>
              <a:rPr sz="2800" dirty="0" err="1"/>
              <a:t>Prazo</a:t>
            </a:r>
            <a:r>
              <a:rPr sz="2800" dirty="0"/>
              <a:t> para </a:t>
            </a:r>
            <a:r>
              <a:rPr sz="2800" dirty="0" err="1"/>
              <a:t>aprovação</a:t>
            </a:r>
            <a:r>
              <a:rPr sz="2800" dirty="0"/>
              <a:t> da lei de </a:t>
            </a:r>
            <a:r>
              <a:rPr sz="2800" dirty="0" err="1"/>
              <a:t>cada</a:t>
            </a:r>
            <a:r>
              <a:rPr sz="2800" dirty="0"/>
              <a:t> </a:t>
            </a:r>
            <a:r>
              <a:rPr sz="2800" dirty="0" err="1"/>
              <a:t>ente</a:t>
            </a:r>
            <a:r>
              <a:rPr sz="2800" dirty="0"/>
              <a:t>: </a:t>
            </a:r>
            <a:r>
              <a:rPr sz="2800" b="1" strike="sngStrike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31/3/2022</a:t>
            </a:r>
            <a:endParaRPr sz="2800" b="1" dirty="0">
              <a:latin typeface="+mn-lt"/>
              <a:ea typeface="+mn-ea"/>
              <a:cs typeface="+mn-cs"/>
              <a:sym typeface="Calibri"/>
            </a:endParaRPr>
          </a:p>
          <a:p>
            <a:pPr defTabSz="1828800">
              <a:defRPr sz="2000" b="1">
                <a:latin typeface="+mn-lt"/>
                <a:ea typeface="+mn-ea"/>
                <a:cs typeface="+mn-cs"/>
                <a:sym typeface="Calibri"/>
              </a:defRPr>
            </a:pPr>
            <a:endParaRPr sz="2800" b="1" dirty="0">
              <a:latin typeface="+mn-lt"/>
              <a:ea typeface="+mn-ea"/>
              <a:cs typeface="+mn-cs"/>
              <a:sym typeface="Calibri"/>
            </a:endParaRPr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Prazo</a:t>
            </a:r>
            <a:r>
              <a:rPr dirty="0"/>
              <a:t> para </a:t>
            </a:r>
            <a:r>
              <a:rPr dirty="0" err="1"/>
              <a:t>contratação</a:t>
            </a:r>
            <a:r>
              <a:rPr dirty="0"/>
              <a:t> da </a:t>
            </a:r>
            <a:r>
              <a:rPr dirty="0" err="1"/>
              <a:t>entidade</a:t>
            </a:r>
            <a:r>
              <a:rPr dirty="0"/>
              <a:t> </a:t>
            </a:r>
            <a:r>
              <a:rPr dirty="0" err="1"/>
              <a:t>gestora</a:t>
            </a:r>
            <a:r>
              <a:rPr dirty="0"/>
              <a:t> dos </a:t>
            </a:r>
            <a:r>
              <a:rPr dirty="0" err="1"/>
              <a:t>planos</a:t>
            </a:r>
            <a:r>
              <a:rPr dirty="0"/>
              <a:t>: </a:t>
            </a:r>
            <a:r>
              <a:rPr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30/6/2022</a:t>
            </a:r>
          </a:p>
        </p:txBody>
      </p:sp>
      <p:sp>
        <p:nvSpPr>
          <p:cNvPr id="127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28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Plano multipatrocinado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3" y="4782330"/>
            <a:ext cx="1824467" cy="144697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14" y="945812"/>
            <a:ext cx="10922001" cy="5759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Outras vantagens</a:t>
            </a:r>
          </a:p>
        </p:txBody>
      </p:sp>
      <p:sp>
        <p:nvSpPr>
          <p:cNvPr id="247" name="CaixaDeTexto 5"/>
          <p:cNvSpPr txBox="1"/>
          <p:nvPr/>
        </p:nvSpPr>
        <p:spPr>
          <a:xfrm>
            <a:off x="3335928" y="2085592"/>
            <a:ext cx="7974943" cy="410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Benefícios de risco contratados à parte</a:t>
            </a:r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Materiais informativos personalizados</a:t>
            </a:r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Programa de Educação Financeira e Previdenciária</a:t>
            </a:r>
          </a:p>
          <a:p>
            <a:pPr defTabSz="1828800">
              <a:lnSpc>
                <a:spcPct val="90000"/>
              </a:lnSpc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Atendimento individualizado</a:t>
            </a:r>
          </a:p>
          <a:p>
            <a:pPr defTabSz="1828800"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por plano (email/telefone/chat)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57" y="1694682"/>
            <a:ext cx="1539779" cy="73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m 1" descr="Imagem 1"/>
          <p:cNvPicPr>
            <a:picLocks noChangeAspect="1"/>
          </p:cNvPicPr>
          <p:nvPr/>
        </p:nvPicPr>
        <p:blipFill>
          <a:blip r:embed="rId4"/>
          <a:srcRect l="3932" t="10723" r="8545" b="6584"/>
          <a:stretch>
            <a:fillRect/>
          </a:stretch>
        </p:blipFill>
        <p:spPr>
          <a:xfrm>
            <a:off x="1150572" y="2611608"/>
            <a:ext cx="1975297" cy="139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TELAS_200724_14_VANTAGEMADICIONAL.png" descr="TELAS_200724_14_VANTAGEMADICIONAL.png"/>
          <p:cNvPicPr>
            <a:picLocks noChangeAspect="1"/>
          </p:cNvPicPr>
          <p:nvPr/>
        </p:nvPicPr>
        <p:blipFill>
          <a:blip r:embed="rId5"/>
          <a:srcRect l="65971" t="57008" r="3456" b="25308"/>
          <a:stretch>
            <a:fillRect/>
          </a:stretch>
        </p:blipFill>
        <p:spPr>
          <a:xfrm>
            <a:off x="1372507" y="4114980"/>
            <a:ext cx="1695198" cy="735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6"/>
          <a:srcRect l="31409" t="27243" r="21048" b="54773"/>
          <a:stretch>
            <a:fillRect/>
          </a:stretch>
        </p:blipFill>
        <p:spPr>
          <a:xfrm>
            <a:off x="1382774" y="5337373"/>
            <a:ext cx="1525835" cy="86581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Taxas de gestão</a:t>
            </a:r>
          </a:p>
        </p:txBody>
      </p:sp>
      <p:sp>
        <p:nvSpPr>
          <p:cNvPr id="25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57" name="CaixaDeTexto 1"/>
          <p:cNvSpPr txBox="1"/>
          <p:nvPr/>
        </p:nvSpPr>
        <p:spPr>
          <a:xfrm>
            <a:off x="762000" y="1524000"/>
            <a:ext cx="10186152" cy="1801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4% de taxa de carregamento</a:t>
            </a:r>
          </a:p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incide sobre a contribuição mensal do participante e a do patrocinador</a:t>
            </a:r>
          </a:p>
          <a:p>
            <a:pPr>
              <a:lnSpc>
                <a:spcPct val="90000"/>
              </a:lnSpc>
              <a:defRPr sz="2800" b="1"/>
            </a:pPr>
            <a:endParaRPr/>
          </a:p>
          <a:p>
            <a:pPr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1% de taxa de administração anual</a:t>
            </a:r>
          </a:p>
          <a:p>
            <a:pPr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incide sobre o patrimônio do participante</a:t>
            </a:r>
          </a:p>
        </p:txBody>
      </p:sp>
      <p:sp>
        <p:nvSpPr>
          <p:cNvPr id="258" name="Retângulo 15"/>
          <p:cNvSpPr txBox="1"/>
          <p:nvPr/>
        </p:nvSpPr>
        <p:spPr>
          <a:xfrm>
            <a:off x="761998" y="3722868"/>
            <a:ext cx="6378621" cy="82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As taxas podem diminuir com o tempo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Veja o exemplo dos planos dedicados ao Estado de SP:</a:t>
            </a:r>
          </a:p>
        </p:txBody>
      </p:sp>
      <p:graphicFrame>
        <p:nvGraphicFramePr>
          <p:cNvPr id="259" name="Table"/>
          <p:cNvGraphicFramePr/>
          <p:nvPr/>
        </p:nvGraphicFramePr>
        <p:xfrm>
          <a:off x="839808" y="4639552"/>
          <a:ext cx="6223000" cy="13970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Taxa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2013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2016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2020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solidFill>
                            <a:srgbClr val="AE0000"/>
                          </a:solidFill>
                        </a:rPr>
                        <a:t>Carregamento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5%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4%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3%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- - -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>
                          <a:solidFill>
                            <a:srgbClr val="AE0000"/>
                          </a:solidFill>
                        </a:rPr>
                        <a:t>Administração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1%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1%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1%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828800">
                        <a:defRPr sz="1800"/>
                      </a:pPr>
                      <a:r>
                        <a:rPr sz="2000"/>
                        <a:t>1%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Custo do aporte</a:t>
            </a:r>
          </a:p>
        </p:txBody>
      </p:sp>
      <p:graphicFrame>
        <p:nvGraphicFramePr>
          <p:cNvPr id="263" name="Table"/>
          <p:cNvGraphicFramePr/>
          <p:nvPr/>
        </p:nvGraphicFramePr>
        <p:xfrm>
          <a:off x="1231899" y="2044699"/>
          <a:ext cx="4826000" cy="4000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Habitantes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lnSpc>
                          <a:spcPct val="80000"/>
                        </a:lnSpc>
                        <a:defRPr sz="1800"/>
                      </a:pPr>
                      <a:r>
                        <a:rPr sz="2800">
                          <a:solidFill>
                            <a:srgbClr val="AE0000"/>
                          </a:solidFill>
                          <a:latin typeface="Calibri Light"/>
                          <a:ea typeface="Calibri Light"/>
                          <a:cs typeface="Calibri Light"/>
                          <a:sym typeface="Calibri Light"/>
                        </a:rPr>
                        <a:t>Aporte anual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0 a 10 mil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R$ 8.880,00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10 mil a 30 mil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R$ 17.820,00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30 mil a 100 mil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R$ 35.640,00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100 mil a 500 mil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R$ 53.460,00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500 mil a 1 milhão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R$ 89.100,00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/>
                        <a:t>Acima de 1 milhão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1800"/>
                      </a:pPr>
                      <a:r>
                        <a:rPr sz="2000" b="1"/>
                        <a:t>R$ 178.200,00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4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rcRect b="17114"/>
          <a:stretch>
            <a:fillRect/>
          </a:stretch>
        </p:blipFill>
        <p:spPr>
          <a:xfrm>
            <a:off x="7241513" y="3530131"/>
            <a:ext cx="3758542" cy="2470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Reajustes anuais</a:t>
            </a:r>
          </a:p>
        </p:txBody>
      </p:sp>
      <p:sp>
        <p:nvSpPr>
          <p:cNvPr id="269" name="Retângulo 15"/>
          <p:cNvSpPr txBox="1"/>
          <p:nvPr/>
        </p:nvSpPr>
        <p:spPr>
          <a:xfrm>
            <a:off x="761999" y="1904998"/>
            <a:ext cx="10549016" cy="368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O aporte anual do patrocinador será reajustado no mês de </a:t>
            </a:r>
            <a:r>
              <a:rPr b="1"/>
              <a:t>março</a:t>
            </a:r>
            <a:r>
              <a:t>,</a:t>
            </a:r>
          </a:p>
          <a:p>
            <a:pPr defTabSz="1828800"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conforme a fórmula abaixo:</a:t>
            </a:r>
            <a:endParaRPr sz="4000"/>
          </a:p>
          <a:p>
            <a:pPr defTabSz="1828800">
              <a:defRPr sz="1600" b="1">
                <a:latin typeface="+mn-lt"/>
                <a:ea typeface="+mn-ea"/>
                <a:cs typeface="+mn-cs"/>
                <a:sym typeface="Calibri"/>
              </a:defRPr>
            </a:pPr>
            <a:br>
              <a:rPr sz="4000"/>
            </a:br>
            <a:r>
              <a:rPr sz="4000" b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Valor do aporte anual =</a:t>
            </a:r>
            <a:endParaRPr sz="4000"/>
          </a:p>
          <a:p>
            <a:pPr defTabSz="1828800">
              <a:defRPr sz="28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Número mínimo de participantes  </a:t>
            </a:r>
            <a:r>
              <a:rPr>
                <a:solidFill>
                  <a:srgbClr val="B00905"/>
                </a:solidFill>
              </a:rPr>
              <a:t>X </a:t>
            </a:r>
            <a:r>
              <a:t> Custo </a:t>
            </a:r>
            <a:r>
              <a:rPr i="1"/>
              <a:t>per capita</a:t>
            </a:r>
            <a:r>
              <a:t> PREVCOM  </a:t>
            </a:r>
            <a:r>
              <a:rPr>
                <a:solidFill>
                  <a:srgbClr val="B00905"/>
                </a:solidFill>
              </a:rPr>
              <a:t>X </a:t>
            </a:r>
            <a:r>
              <a:t> 12</a:t>
            </a:r>
          </a:p>
          <a:p>
            <a:pPr defTabSz="1828800">
              <a:defRPr sz="2800"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defRPr sz="2800" b="1">
                <a:solidFill>
                  <a:srgbClr val="C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Menos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o valor arrecadado pelo plano referente às taxas de carregamento e de administração  do ano anterior</a:t>
            </a:r>
          </a:p>
        </p:txBody>
      </p:sp>
      <p:sp>
        <p:nvSpPr>
          <p:cNvPr id="270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631115" y="6379633"/>
            <a:ext cx="361612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tângulo 7"/>
          <p:cNvSpPr txBox="1"/>
          <p:nvPr/>
        </p:nvSpPr>
        <p:spPr>
          <a:xfrm>
            <a:off x="-126412" y="5104379"/>
            <a:ext cx="12444824" cy="112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/>
          <a:p>
            <a:pPr algn="ctr" defTabSz="1828800">
              <a:lnSpc>
                <a:spcPct val="120000"/>
              </a:lnSpc>
              <a:defRPr sz="3800">
                <a:solidFill>
                  <a:srgbClr val="A50021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prevcom</a:t>
            </a:r>
            <a:r>
              <a:rPr>
                <a:solidFill>
                  <a:srgbClr val="000000"/>
                </a:solidFill>
              </a:rPr>
              <a:t>.com.br</a:t>
            </a:r>
            <a:br>
              <a:rPr>
                <a:solidFill>
                  <a:srgbClr val="000000"/>
                </a:solidFill>
              </a:rPr>
            </a:br>
            <a:r>
              <a:rPr sz="2000">
                <a:solidFill>
                  <a:srgbClr val="000000"/>
                </a:solidFill>
              </a:rPr>
              <a:t>youtube.com/</a:t>
            </a:r>
            <a:r>
              <a:rPr sz="2000">
                <a:solidFill>
                  <a:srgbClr val="AE0000"/>
                </a:solidFill>
              </a:rPr>
              <a:t>prevcom</a:t>
            </a:r>
            <a:r>
              <a:rPr sz="2000">
                <a:solidFill>
                  <a:srgbClr val="000000"/>
                </a:solidFill>
              </a:rPr>
              <a:t>    facebook.com/</a:t>
            </a:r>
            <a:r>
              <a:rPr sz="2000">
                <a:solidFill>
                  <a:srgbClr val="AE0000"/>
                </a:solidFill>
              </a:rPr>
              <a:t>prevcom    </a:t>
            </a:r>
            <a:r>
              <a:rPr sz="2000">
                <a:solidFill>
                  <a:srgbClr val="000000"/>
                </a:solidFill>
              </a:rPr>
              <a:t>twitter.com/</a:t>
            </a:r>
            <a:r>
              <a:rPr sz="2000">
                <a:solidFill>
                  <a:srgbClr val="AE0000"/>
                </a:solidFill>
              </a:rPr>
              <a:t>spprevcom    </a:t>
            </a:r>
            <a:r>
              <a:rPr sz="2000">
                <a:solidFill>
                  <a:srgbClr val="000000"/>
                </a:solidFill>
              </a:rPr>
              <a:t>instagram.com/</a:t>
            </a:r>
            <a:r>
              <a:rPr sz="2000">
                <a:solidFill>
                  <a:srgbClr val="AE0000"/>
                </a:solidFill>
              </a:rPr>
              <a:t>prevcomsp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16" y="2255285"/>
            <a:ext cx="4226368" cy="2093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96379"/>
            <a:ext cx="8890000" cy="6238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tângulo 15"/>
          <p:cNvSpPr txBox="1"/>
          <p:nvPr/>
        </p:nvSpPr>
        <p:spPr>
          <a:xfrm>
            <a:off x="761999" y="1523997"/>
            <a:ext cx="8128001" cy="990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Situação do Estado de São Paulo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Dados atualizados em 4/4/2022</a:t>
            </a:r>
          </a:p>
        </p:txBody>
      </p:sp>
      <p:sp>
        <p:nvSpPr>
          <p:cNvPr id="133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34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tângulo 15"/>
          <p:cNvSpPr txBox="1"/>
          <p:nvPr/>
        </p:nvSpPr>
        <p:spPr>
          <a:xfrm>
            <a:off x="761998" y="1523997"/>
            <a:ext cx="10761478" cy="3828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Etapas</a:t>
            </a:r>
            <a:r>
              <a:rPr dirty="0"/>
              <a:t> para </a:t>
            </a:r>
            <a:r>
              <a:rPr dirty="0" err="1"/>
              <a:t>adesão</a:t>
            </a:r>
            <a:endParaRPr dirty="0"/>
          </a:p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previdência</a:t>
            </a:r>
            <a:r>
              <a:rPr dirty="0"/>
              <a:t> </a:t>
            </a:r>
            <a:r>
              <a:rPr dirty="0" err="1"/>
              <a:t>complementar</a:t>
            </a: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Padrões</a:t>
            </a:r>
            <a:r>
              <a:rPr dirty="0"/>
              <a:t> </a:t>
            </a:r>
            <a:r>
              <a:rPr dirty="0" err="1"/>
              <a:t>aprovados</a:t>
            </a:r>
            <a:r>
              <a:rPr dirty="0"/>
              <a:t> pela PREVIC</a:t>
            </a:r>
            <a:endParaRPr i="1" dirty="0">
              <a:solidFill>
                <a:srgbClr val="3D89A9"/>
              </a:solidFill>
            </a:endParaRPr>
          </a:p>
          <a:p>
            <a:pPr defTabSz="1828800">
              <a:spcBef>
                <a:spcPts val="2000"/>
              </a:spcBef>
              <a:defRPr sz="2000" i="1">
                <a:solidFill>
                  <a:srgbClr val="3D89A9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dirty="0"/>
            </a:br>
            <a:r>
              <a:rPr sz="2800"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Lei do </a:t>
            </a: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ente</a:t>
            </a:r>
            <a:r>
              <a:rPr sz="2800"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federativo</a:t>
            </a:r>
            <a:r>
              <a:rPr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endParaRPr sz="2800" dirty="0"/>
          </a:p>
          <a:p>
            <a:pPr lvl="5" defTabSz="1828800">
              <a:spcBef>
                <a:spcPts val="2000"/>
              </a:spcBef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Processo</a:t>
            </a:r>
            <a:r>
              <a:rPr dirty="0"/>
              <a:t> </a:t>
            </a:r>
            <a:r>
              <a:rPr dirty="0" err="1"/>
              <a:t>seletivo</a:t>
            </a:r>
            <a:r>
              <a:rPr dirty="0"/>
              <a:t> para </a:t>
            </a:r>
            <a:r>
              <a:rPr dirty="0" err="1"/>
              <a:t>escolha</a:t>
            </a:r>
            <a:r>
              <a:rPr dirty="0"/>
              <a:t> do gestor</a:t>
            </a:r>
          </a:p>
          <a:p>
            <a:pPr lvl="3" defTabSz="1828800">
              <a:spcBef>
                <a:spcPts val="2000"/>
              </a:spcBef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Convênio</a:t>
            </a:r>
            <a:r>
              <a:rPr dirty="0"/>
              <a:t> de </a:t>
            </a:r>
            <a:r>
              <a:rPr dirty="0" err="1"/>
              <a:t>adesão</a:t>
            </a:r>
            <a:r>
              <a:rPr sz="2000" dirty="0"/>
              <a:t> </a:t>
            </a:r>
            <a:r>
              <a:rPr sz="200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(a ser </a:t>
            </a:r>
            <a:r>
              <a:rPr sz="2000" dirty="0" err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aprovado</a:t>
            </a:r>
            <a:r>
              <a:rPr sz="200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pela </a:t>
            </a:r>
            <a:r>
              <a:rPr sz="2000" dirty="0" err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Previc</a:t>
            </a:r>
            <a:r>
              <a:rPr sz="200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)</a:t>
            </a:r>
          </a:p>
        </p:txBody>
      </p:sp>
      <p:sp>
        <p:nvSpPr>
          <p:cNvPr id="138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39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tângulo 15"/>
          <p:cNvSpPr txBox="1"/>
          <p:nvPr/>
        </p:nvSpPr>
        <p:spPr>
          <a:xfrm>
            <a:off x="761998" y="1523997"/>
            <a:ext cx="10286324" cy="3335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Por que contratar uma entidade gestora</a:t>
            </a:r>
          </a:p>
          <a:p>
            <a:pPr defTabSz="1828800">
              <a:defRPr sz="2000" i="1">
                <a:solidFill>
                  <a:srgbClr val="3D89A9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sz="3600"/>
            </a:br>
            <a:r>
              <a:rPr sz="2800" i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Ao optarem pela gestão terceirizada, os municípios</a:t>
            </a:r>
            <a:endParaRPr sz="4000"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eliminam a necessidade de instituir fundação própria</a:t>
            </a:r>
            <a:br/>
            <a:r>
              <a:t>e arcar com os gastos de pesso­al, instalações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 sistemas, o que em muitos casos inviabiliza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a implantação do regime.</a:t>
            </a:r>
          </a:p>
        </p:txBody>
      </p:sp>
      <p:sp>
        <p:nvSpPr>
          <p:cNvPr id="143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44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tângulo 15"/>
          <p:cNvSpPr txBox="1"/>
          <p:nvPr/>
        </p:nvSpPr>
        <p:spPr>
          <a:xfrm>
            <a:off x="761998" y="1523997"/>
            <a:ext cx="10668004" cy="485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Como </a:t>
            </a:r>
            <a:r>
              <a:rPr dirty="0" err="1"/>
              <a:t>contratar</a:t>
            </a:r>
            <a:r>
              <a:rPr dirty="0"/>
              <a:t> a </a:t>
            </a:r>
            <a:r>
              <a:rPr dirty="0" err="1"/>
              <a:t>entidade</a:t>
            </a:r>
            <a:r>
              <a:rPr dirty="0"/>
              <a:t> </a:t>
            </a:r>
            <a:r>
              <a:rPr dirty="0" err="1"/>
              <a:t>gestora</a:t>
            </a:r>
            <a:endParaRPr dirty="0"/>
          </a:p>
          <a:p>
            <a:pPr defTabSz="1828800">
              <a:defRPr sz="2000" i="1">
                <a:solidFill>
                  <a:srgbClr val="3D89A9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sz="3600" dirty="0"/>
            </a:b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Não</a:t>
            </a:r>
            <a:r>
              <a:rPr sz="2800"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é</a:t>
            </a:r>
            <a:r>
              <a:rPr sz="2800"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necessária</a:t>
            </a:r>
            <a:r>
              <a:rPr sz="2800" i="0" dirty="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2800" i="0" dirty="0" err="1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licitação</a:t>
            </a:r>
            <a:endParaRPr sz="2800" dirty="0"/>
          </a:p>
          <a:p>
            <a:pPr defTabSz="1828800">
              <a:lnSpc>
                <a:spcPct val="50000"/>
              </a:lnSpc>
              <a:defRPr sz="2800">
                <a:solidFill>
                  <a:srgbClr val="3D89A9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 sz="2800" dirty="0"/>
          </a:p>
          <a:p>
            <a:pPr defTabSz="1828800"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Conclusão</a:t>
            </a:r>
            <a:r>
              <a:rPr dirty="0"/>
              <a:t> da Nota Técnica ATRICON nº 001/2021</a:t>
            </a:r>
          </a:p>
          <a:p>
            <a:pPr defTabSz="1828800">
              <a:lnSpc>
                <a:spcPct val="8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(</a:t>
            </a:r>
            <a:r>
              <a:rPr dirty="0" err="1"/>
              <a:t>Associação</a:t>
            </a:r>
            <a:r>
              <a:rPr dirty="0"/>
              <a:t> dos </a:t>
            </a:r>
            <a:r>
              <a:rPr dirty="0" err="1"/>
              <a:t>Membros</a:t>
            </a:r>
            <a:r>
              <a:rPr dirty="0"/>
              <a:t> dos </a:t>
            </a:r>
            <a:r>
              <a:rPr dirty="0" err="1"/>
              <a:t>Tribunais</a:t>
            </a:r>
            <a:r>
              <a:rPr dirty="0"/>
              <a:t> de </a:t>
            </a:r>
            <a:r>
              <a:rPr dirty="0" err="1"/>
              <a:t>Contas</a:t>
            </a:r>
            <a:r>
              <a:rPr dirty="0"/>
              <a:t> do </a:t>
            </a:r>
            <a:r>
              <a:rPr dirty="0" err="1"/>
              <a:t>Brasil</a:t>
            </a:r>
            <a:r>
              <a:rPr dirty="0"/>
              <a:t>)</a:t>
            </a:r>
          </a:p>
          <a:p>
            <a:pPr defTabSz="1828800">
              <a:lnSpc>
                <a:spcPts val="2000"/>
              </a:lnSpc>
              <a:defRPr sz="1600" i="1">
                <a:latin typeface="+mn-lt"/>
                <a:ea typeface="+mn-ea"/>
                <a:cs typeface="+mn-cs"/>
                <a:sym typeface="Calibri"/>
              </a:defRPr>
            </a:pPr>
            <a:br>
              <a:rPr sz="2000" dirty="0"/>
            </a:br>
            <a:r>
              <a:rPr dirty="0"/>
              <a:t>“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há</a:t>
            </a:r>
            <a:r>
              <a:rPr dirty="0"/>
              <a:t>, no </a:t>
            </a:r>
            <a:r>
              <a:rPr dirty="0" err="1"/>
              <a:t>sistema</a:t>
            </a:r>
            <a:r>
              <a:rPr dirty="0"/>
              <a:t> </a:t>
            </a:r>
            <a:r>
              <a:rPr dirty="0" err="1"/>
              <a:t>jurídico</a:t>
            </a:r>
            <a:r>
              <a:rPr dirty="0"/>
              <a:t> </a:t>
            </a:r>
            <a:r>
              <a:rPr dirty="0" err="1"/>
              <a:t>nacional</a:t>
            </a:r>
            <a:r>
              <a:rPr dirty="0"/>
              <a:t>, </a:t>
            </a:r>
            <a:r>
              <a:rPr dirty="0" err="1"/>
              <a:t>uma</a:t>
            </a:r>
            <a:r>
              <a:rPr dirty="0"/>
              <a:t> forma </a:t>
            </a:r>
            <a:r>
              <a:rPr dirty="0" err="1"/>
              <a:t>expressa</a:t>
            </a:r>
            <a:r>
              <a:rPr dirty="0"/>
              <a:t> para o </a:t>
            </a:r>
            <a:r>
              <a:rPr dirty="0" err="1"/>
              <a:t>Ente</a:t>
            </a:r>
            <a:r>
              <a:rPr dirty="0"/>
              <a:t> </a:t>
            </a:r>
            <a:r>
              <a:rPr dirty="0" err="1"/>
              <a:t>Federado</a:t>
            </a:r>
            <a:r>
              <a:rPr dirty="0"/>
              <a:t> </a:t>
            </a:r>
            <a:r>
              <a:rPr dirty="0" err="1"/>
              <a:t>realizar</a:t>
            </a:r>
            <a:r>
              <a:rPr dirty="0"/>
              <a:t> a </a:t>
            </a:r>
            <a:r>
              <a:rPr dirty="0" err="1"/>
              <a:t>contratação</a:t>
            </a:r>
            <a:r>
              <a:rPr dirty="0"/>
              <a:t> das </a:t>
            </a:r>
            <a:r>
              <a:rPr dirty="0" err="1"/>
              <a:t>Entidades</a:t>
            </a:r>
            <a:r>
              <a:rPr dirty="0"/>
              <a:t> </a:t>
            </a:r>
            <a:r>
              <a:rPr dirty="0" err="1"/>
              <a:t>Fechadas</a:t>
            </a:r>
            <a:r>
              <a:rPr dirty="0"/>
              <a:t> de </a:t>
            </a:r>
            <a:r>
              <a:rPr dirty="0" err="1"/>
              <a:t>Previdência</a:t>
            </a:r>
            <a:r>
              <a:rPr dirty="0"/>
              <a:t> </a:t>
            </a:r>
            <a:r>
              <a:rPr dirty="0" err="1"/>
              <a:t>Complementar</a:t>
            </a:r>
            <a:r>
              <a:rPr dirty="0"/>
              <a:t> - EFPC </a:t>
            </a:r>
            <a:r>
              <a:rPr dirty="0" err="1"/>
              <a:t>quando</a:t>
            </a:r>
            <a:r>
              <a:rPr dirty="0"/>
              <a:t> da </a:t>
            </a:r>
            <a:r>
              <a:rPr dirty="0" err="1"/>
              <a:t>instituição</a:t>
            </a:r>
            <a:r>
              <a:rPr dirty="0"/>
              <a:t>, </a:t>
            </a:r>
            <a:r>
              <a:rPr dirty="0" err="1"/>
              <a:t>por</a:t>
            </a:r>
            <a:r>
              <a:rPr dirty="0"/>
              <a:t> lei, do Regime de </a:t>
            </a:r>
            <a:r>
              <a:rPr dirty="0" err="1"/>
              <a:t>Previdência</a:t>
            </a:r>
            <a:r>
              <a:rPr dirty="0"/>
              <a:t> </a:t>
            </a:r>
            <a:r>
              <a:rPr dirty="0" err="1"/>
              <a:t>Complementar</a:t>
            </a:r>
            <a:r>
              <a:rPr dirty="0"/>
              <a:t>, </a:t>
            </a:r>
            <a:r>
              <a:rPr dirty="0" err="1"/>
              <a:t>exigida</a:t>
            </a:r>
            <a:r>
              <a:rPr dirty="0"/>
              <a:t> pela </a:t>
            </a:r>
            <a:r>
              <a:rPr dirty="0" err="1"/>
              <a:t>Emenda</a:t>
            </a:r>
            <a:r>
              <a:rPr dirty="0"/>
              <a:t> </a:t>
            </a:r>
            <a:r>
              <a:rPr dirty="0" err="1"/>
              <a:t>Constitucional</a:t>
            </a:r>
            <a:r>
              <a:rPr dirty="0"/>
              <a:t> no 103/2019. 68. O </a:t>
            </a:r>
            <a:r>
              <a:rPr dirty="0" err="1"/>
              <a:t>objeto</a:t>
            </a:r>
            <a:r>
              <a:rPr dirty="0"/>
              <a:t> </a:t>
            </a:r>
            <a:r>
              <a:rPr dirty="0" err="1"/>
              <a:t>contratado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se </a:t>
            </a:r>
            <a:r>
              <a:rPr dirty="0" err="1"/>
              <a:t>enquadra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Lei de </a:t>
            </a:r>
            <a:r>
              <a:rPr dirty="0" err="1"/>
              <a:t>Licitações</a:t>
            </a:r>
            <a:r>
              <a:rPr dirty="0"/>
              <a:t>, mas </a:t>
            </a:r>
            <a:r>
              <a:rPr dirty="0" err="1"/>
              <a:t>guarda</a:t>
            </a:r>
            <a:r>
              <a:rPr dirty="0"/>
              <a:t> </a:t>
            </a:r>
            <a:r>
              <a:rPr dirty="0" err="1"/>
              <a:t>proximidade</a:t>
            </a:r>
            <a:r>
              <a:rPr dirty="0"/>
              <a:t> com a forma de </a:t>
            </a:r>
            <a:r>
              <a:rPr dirty="0" err="1"/>
              <a:t>contratação</a:t>
            </a:r>
            <a:r>
              <a:rPr dirty="0"/>
              <a:t> </a:t>
            </a:r>
            <a:r>
              <a:rPr dirty="0" err="1"/>
              <a:t>direta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inexigibilidade</a:t>
            </a:r>
            <a:r>
              <a:rPr dirty="0"/>
              <a:t>. </a:t>
            </a:r>
          </a:p>
          <a:p>
            <a:pPr defTabSz="1828800">
              <a:lnSpc>
                <a:spcPts val="2000"/>
              </a:lnSpc>
              <a:defRPr sz="1600" i="1">
                <a:latin typeface="+mn-lt"/>
                <a:ea typeface="+mn-ea"/>
                <a:cs typeface="+mn-cs"/>
                <a:sym typeface="Calibri"/>
              </a:defRPr>
            </a:pPr>
            <a:br>
              <a:rPr dirty="0"/>
            </a:br>
            <a:r>
              <a:rPr dirty="0"/>
              <a:t>Neste </a:t>
            </a:r>
            <a:r>
              <a:rPr dirty="0" err="1"/>
              <a:t>caso</a:t>
            </a:r>
            <a:r>
              <a:rPr dirty="0"/>
              <a:t>, (...) </a:t>
            </a:r>
            <a:r>
              <a:rPr b="1" dirty="0" err="1"/>
              <a:t>não</a:t>
            </a:r>
            <a:r>
              <a:rPr b="1" dirty="0"/>
              <a:t> </a:t>
            </a:r>
            <a:r>
              <a:rPr b="1" dirty="0" err="1"/>
              <a:t>havendo</a:t>
            </a:r>
            <a:r>
              <a:rPr b="1" dirty="0"/>
              <a:t> que se </a:t>
            </a:r>
            <a:r>
              <a:rPr b="1" dirty="0" err="1"/>
              <a:t>falar</a:t>
            </a:r>
            <a:r>
              <a:rPr b="1" dirty="0"/>
              <a:t> </a:t>
            </a:r>
            <a:r>
              <a:rPr b="1" dirty="0" err="1"/>
              <a:t>em</a:t>
            </a:r>
            <a:r>
              <a:rPr b="1" dirty="0"/>
              <a:t> </a:t>
            </a:r>
            <a:r>
              <a:rPr b="1" dirty="0" err="1"/>
              <a:t>processo</a:t>
            </a:r>
            <a:r>
              <a:rPr b="1" dirty="0"/>
              <a:t> </a:t>
            </a:r>
            <a:r>
              <a:rPr b="1" dirty="0" err="1"/>
              <a:t>licitatório</a:t>
            </a:r>
            <a:r>
              <a:rPr b="1" dirty="0"/>
              <a:t>, mas sim </a:t>
            </a:r>
            <a:r>
              <a:rPr b="1" dirty="0" err="1"/>
              <a:t>em</a:t>
            </a:r>
            <a:r>
              <a:rPr b="1" dirty="0"/>
              <a:t> </a:t>
            </a:r>
            <a:r>
              <a:rPr b="1" dirty="0" err="1"/>
              <a:t>processo</a:t>
            </a:r>
            <a:r>
              <a:rPr b="1" dirty="0"/>
              <a:t> de </a:t>
            </a:r>
            <a:r>
              <a:rPr b="1" dirty="0" err="1"/>
              <a:t>seleção</a:t>
            </a:r>
            <a:r>
              <a:rPr b="1" dirty="0"/>
              <a:t>, </a:t>
            </a:r>
            <a:r>
              <a:rPr b="1" dirty="0" err="1"/>
              <a:t>alicerçado</a:t>
            </a:r>
            <a:r>
              <a:rPr b="1" dirty="0"/>
              <a:t> </a:t>
            </a:r>
            <a:r>
              <a:rPr b="1" dirty="0" err="1"/>
              <a:t>nos</a:t>
            </a:r>
            <a:r>
              <a:rPr b="1" dirty="0"/>
              <a:t> </a:t>
            </a:r>
            <a:r>
              <a:rPr b="1" dirty="0" err="1"/>
              <a:t>princípios</a:t>
            </a:r>
            <a:r>
              <a:rPr b="1" dirty="0"/>
              <a:t> </a:t>
            </a:r>
            <a:r>
              <a:rPr b="1" dirty="0" err="1"/>
              <a:t>constitucionais</a:t>
            </a:r>
            <a:r>
              <a:rPr b="1" dirty="0"/>
              <a:t> de </a:t>
            </a:r>
            <a:r>
              <a:rPr b="1" dirty="0" err="1"/>
              <a:t>uma</a:t>
            </a:r>
            <a:r>
              <a:rPr b="1" dirty="0"/>
              <a:t> </a:t>
            </a:r>
            <a:r>
              <a:rPr b="1" dirty="0" err="1"/>
              <a:t>contratação</a:t>
            </a:r>
            <a:r>
              <a:rPr b="1" dirty="0"/>
              <a:t> </a:t>
            </a:r>
            <a:r>
              <a:rPr b="1" dirty="0" err="1"/>
              <a:t>pública</a:t>
            </a:r>
            <a:r>
              <a:rPr b="1" dirty="0"/>
              <a:t>, </a:t>
            </a:r>
            <a:r>
              <a:rPr b="1" dirty="0" err="1"/>
              <a:t>cujo</a:t>
            </a:r>
            <a:r>
              <a:rPr b="1" dirty="0"/>
              <a:t> </a:t>
            </a:r>
            <a:r>
              <a:rPr b="1" dirty="0" err="1"/>
              <a:t>resultado</a:t>
            </a:r>
            <a:r>
              <a:rPr b="1" dirty="0"/>
              <a:t> </a:t>
            </a:r>
            <a:r>
              <a:rPr b="1" dirty="0" err="1"/>
              <a:t>seja</a:t>
            </a:r>
            <a:r>
              <a:rPr b="1" dirty="0"/>
              <a:t> a </a:t>
            </a:r>
            <a:r>
              <a:rPr b="1" dirty="0" err="1"/>
              <a:t>escolha</a:t>
            </a:r>
            <a:r>
              <a:rPr b="1" dirty="0"/>
              <a:t> de </a:t>
            </a:r>
            <a:r>
              <a:rPr b="1" dirty="0" err="1"/>
              <a:t>entidade</a:t>
            </a:r>
            <a:r>
              <a:rPr b="1" dirty="0"/>
              <a:t> que </a:t>
            </a:r>
            <a:r>
              <a:rPr b="1" dirty="0" err="1"/>
              <a:t>demonstre</a:t>
            </a:r>
            <a:r>
              <a:rPr b="1" dirty="0"/>
              <a:t> </a:t>
            </a:r>
            <a:r>
              <a:rPr b="1" dirty="0" err="1"/>
              <a:t>conhecimento</a:t>
            </a:r>
            <a:r>
              <a:rPr b="1" dirty="0"/>
              <a:t> e </a:t>
            </a:r>
            <a:r>
              <a:rPr b="1" dirty="0" err="1"/>
              <a:t>capacidades</a:t>
            </a:r>
            <a:r>
              <a:rPr b="1" dirty="0"/>
              <a:t> para a </a:t>
            </a:r>
            <a:r>
              <a:rPr b="1" dirty="0" err="1"/>
              <a:t>gestão</a:t>
            </a:r>
            <a:r>
              <a:rPr b="1" dirty="0"/>
              <a:t> dos </a:t>
            </a:r>
            <a:r>
              <a:rPr b="1" dirty="0" err="1"/>
              <a:t>passivos</a:t>
            </a:r>
            <a:r>
              <a:rPr b="1" dirty="0"/>
              <a:t> e </a:t>
            </a:r>
            <a:r>
              <a:rPr b="1" dirty="0" err="1"/>
              <a:t>ativos</a:t>
            </a:r>
            <a:r>
              <a:rPr b="1" dirty="0"/>
              <a:t> do regime de </a:t>
            </a:r>
            <a:r>
              <a:rPr b="1" dirty="0" err="1"/>
              <a:t>previdência</a:t>
            </a:r>
            <a:r>
              <a:rPr dirty="0"/>
              <a:t>”</a:t>
            </a:r>
          </a:p>
        </p:txBody>
      </p:sp>
      <p:sp>
        <p:nvSpPr>
          <p:cNvPr id="148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49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tângulo 15"/>
          <p:cNvSpPr txBox="1"/>
          <p:nvPr/>
        </p:nvSpPr>
        <p:spPr>
          <a:xfrm>
            <a:off x="761999" y="1523997"/>
            <a:ext cx="10800778" cy="4641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Guia da Previdência Complementar</a:t>
            </a:r>
          </a:p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para Entes Federativos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Desenvolvido pela Secretaria Especial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de Previdência e Trabalho</a:t>
            </a:r>
          </a:p>
          <a:p>
            <a:pPr defTabSz="1828800">
              <a:lnSpc>
                <a:spcPct val="90000"/>
              </a:lnSpc>
              <a:defRPr sz="28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lnSpc>
                <a:spcPct val="90000"/>
              </a:lnSpc>
              <a:defRPr sz="28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Contém:</a:t>
            </a:r>
          </a:p>
          <a:p>
            <a:pPr defTabSz="1828800">
              <a:lnSpc>
                <a:spcPct val="90000"/>
              </a:lnSpc>
              <a:defRPr sz="1000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Modelos de projeto de lei</a:t>
            </a:r>
            <a:br/>
            <a:br/>
            <a:r>
              <a:t>Modelos de proposta técnica do processo seletivo</a:t>
            </a:r>
            <a:br/>
            <a:br/>
            <a:r>
              <a:t>Roteiro para licenciamento junto à Previc</a:t>
            </a:r>
            <a:br/>
            <a:br/>
            <a:r>
              <a:t>Lista de EFPCs multipatrocinadas</a:t>
            </a:r>
          </a:p>
        </p:txBody>
      </p:sp>
      <p:pic>
        <p:nvPicPr>
          <p:cNvPr id="153" name="Screen Shot 2022-04-13 at 12.26.26.png" descr="Screen Shot 2022-04-13 at 12.26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904" y="2866710"/>
            <a:ext cx="4387098" cy="310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qrcode que leva pra página onde se baixa o guia.png" descr="qrcode que leva pra página onde se baixa o gu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820" y="4453025"/>
            <a:ext cx="1760968" cy="176096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55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5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tângulo 15"/>
          <p:cNvSpPr txBox="1"/>
          <p:nvPr/>
        </p:nvSpPr>
        <p:spPr>
          <a:xfrm>
            <a:off x="761998" y="1523997"/>
            <a:ext cx="10668004" cy="4103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Cuidados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definir</a:t>
            </a:r>
            <a:r>
              <a:rPr dirty="0"/>
              <a:t> as </a:t>
            </a:r>
            <a:r>
              <a:rPr dirty="0" err="1"/>
              <a:t>regras</a:t>
            </a:r>
            <a:endParaRPr dirty="0"/>
          </a:p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/>
              <a:t>para o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município</a:t>
            </a:r>
            <a:endParaRPr dirty="0"/>
          </a:p>
          <a:p>
            <a:pPr defTabSz="1828800">
              <a:lnSpc>
                <a:spcPct val="90000"/>
              </a:lnSpc>
              <a:defRPr sz="16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 err="1"/>
              <a:t>Definir</a:t>
            </a:r>
            <a:r>
              <a:rPr dirty="0"/>
              <a:t> </a:t>
            </a:r>
            <a:r>
              <a:rPr b="1" dirty="0" err="1"/>
              <a:t>alíquotas</a:t>
            </a:r>
            <a:r>
              <a:rPr b="1" dirty="0"/>
              <a:t> de </a:t>
            </a:r>
            <a:r>
              <a:rPr b="1" dirty="0" err="1"/>
              <a:t>contribuição</a:t>
            </a:r>
            <a:r>
              <a:rPr b="1" dirty="0"/>
              <a:t> que </a:t>
            </a:r>
            <a:r>
              <a:rPr b="1" dirty="0" err="1"/>
              <a:t>garantam</a:t>
            </a:r>
            <a:r>
              <a:rPr b="1" dirty="0"/>
              <a:t>, de </a:t>
            </a:r>
            <a:r>
              <a:rPr b="1" dirty="0" err="1"/>
              <a:t>fato</a:t>
            </a:r>
            <a:r>
              <a:rPr b="1" dirty="0"/>
              <a:t>, a </a:t>
            </a:r>
            <a:r>
              <a:rPr b="1" dirty="0" err="1"/>
              <a:t>complementação</a:t>
            </a:r>
            <a:r>
              <a:rPr b="1" dirty="0"/>
              <a:t> de </a:t>
            </a:r>
            <a:r>
              <a:rPr b="1" dirty="0" err="1"/>
              <a:t>renda</a:t>
            </a:r>
            <a:r>
              <a:rPr b="1" dirty="0"/>
              <a:t> </a:t>
            </a:r>
            <a:r>
              <a:rPr dirty="0"/>
              <a:t>do </a:t>
            </a:r>
            <a:r>
              <a:rPr dirty="0" err="1"/>
              <a:t>servidor</a:t>
            </a:r>
            <a:r>
              <a:rPr dirty="0"/>
              <a:t>.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 SPREV </a:t>
            </a:r>
            <a:r>
              <a:rPr dirty="0" err="1"/>
              <a:t>recomenda</a:t>
            </a:r>
            <a:r>
              <a:rPr dirty="0"/>
              <a:t> que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percentuais</a:t>
            </a:r>
            <a:r>
              <a:rPr dirty="0"/>
              <a:t> se </a:t>
            </a:r>
            <a:r>
              <a:rPr dirty="0" err="1"/>
              <a:t>situem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faixa</a:t>
            </a:r>
            <a:r>
              <a:rPr dirty="0"/>
              <a:t> de 6,5% a 8,5%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b="1" dirty="0" err="1"/>
              <a:t>Vigência</a:t>
            </a:r>
            <a:r>
              <a:rPr b="1" dirty="0"/>
              <a:t> do RPC </a:t>
            </a:r>
            <a:r>
              <a:rPr b="1" dirty="0" err="1"/>
              <a:t>deve</a:t>
            </a:r>
            <a:r>
              <a:rPr b="1" dirty="0"/>
              <a:t> ser </a:t>
            </a:r>
            <a:r>
              <a:rPr b="1" dirty="0" err="1"/>
              <a:t>vinculada</a:t>
            </a:r>
            <a:r>
              <a:rPr b="1" dirty="0"/>
              <a:t> </a:t>
            </a:r>
            <a:r>
              <a:rPr b="1" dirty="0" err="1"/>
              <a:t>à</a:t>
            </a:r>
            <a:r>
              <a:rPr b="1" dirty="0"/>
              <a:t> data de </a:t>
            </a:r>
            <a:r>
              <a:rPr b="1" dirty="0" err="1"/>
              <a:t>aprovação</a:t>
            </a:r>
            <a:r>
              <a:rPr b="1" dirty="0"/>
              <a:t> do </a:t>
            </a:r>
            <a:r>
              <a:rPr b="1" dirty="0" err="1"/>
              <a:t>convênio</a:t>
            </a:r>
            <a:r>
              <a:rPr b="1" dirty="0"/>
              <a:t> pela </a:t>
            </a:r>
            <a:r>
              <a:rPr b="1" dirty="0" err="1"/>
              <a:t>Previc</a:t>
            </a:r>
            <a:r>
              <a:rPr dirty="0"/>
              <a:t>,</a:t>
            </a:r>
            <a:br>
              <a:rPr dirty="0"/>
            </a:br>
            <a:r>
              <a:rPr dirty="0"/>
              <a:t>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demandas</a:t>
            </a:r>
            <a:r>
              <a:rPr dirty="0"/>
              <a:t> </a:t>
            </a:r>
            <a:r>
              <a:rPr dirty="0" err="1"/>
              <a:t>jurídicas</a:t>
            </a: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 </a:t>
            </a:r>
            <a:r>
              <a:rPr dirty="0" err="1"/>
              <a:t>instituição</a:t>
            </a:r>
            <a:r>
              <a:rPr dirty="0"/>
              <a:t> da </a:t>
            </a:r>
            <a:r>
              <a:rPr b="1" dirty="0" err="1"/>
              <a:t>adesão</a:t>
            </a:r>
            <a:r>
              <a:rPr b="1" dirty="0"/>
              <a:t> </a:t>
            </a:r>
            <a:r>
              <a:rPr b="1" dirty="0" err="1"/>
              <a:t>automática</a:t>
            </a:r>
            <a:r>
              <a:rPr b="1" dirty="0"/>
              <a:t> </a:t>
            </a:r>
            <a:r>
              <a:rPr b="1" dirty="0" err="1"/>
              <a:t>é</a:t>
            </a:r>
            <a:r>
              <a:rPr b="1" dirty="0"/>
              <a:t> </a:t>
            </a:r>
            <a:r>
              <a:rPr b="1" dirty="0" err="1"/>
              <a:t>recomendável</a:t>
            </a:r>
            <a:r>
              <a:rPr b="1" dirty="0"/>
              <a:t> </a:t>
            </a:r>
            <a:r>
              <a:rPr dirty="0"/>
              <a:t>para </a:t>
            </a:r>
            <a:r>
              <a:rPr dirty="0" err="1"/>
              <a:t>evitar</a:t>
            </a:r>
            <a:r>
              <a:rPr dirty="0"/>
              <a:t> o </a:t>
            </a:r>
            <a:r>
              <a:rPr dirty="0" err="1"/>
              <a:t>adiamento</a:t>
            </a:r>
            <a:r>
              <a:rPr dirty="0"/>
              <a:t> da </a:t>
            </a:r>
            <a:r>
              <a:rPr dirty="0" err="1"/>
              <a:t>inscrição</a:t>
            </a: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e </a:t>
            </a:r>
            <a:r>
              <a:rPr dirty="0" err="1"/>
              <a:t>prejuízo</a:t>
            </a:r>
            <a:r>
              <a:rPr dirty="0"/>
              <a:t> para o </a:t>
            </a:r>
            <a:r>
              <a:rPr dirty="0" err="1"/>
              <a:t>servidor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tempo de </a:t>
            </a:r>
            <a:r>
              <a:rPr dirty="0" err="1"/>
              <a:t>contribuição</a:t>
            </a:r>
            <a:r>
              <a:rPr dirty="0"/>
              <a:t> e </a:t>
            </a:r>
            <a:r>
              <a:rPr dirty="0" err="1"/>
              <a:t>rentabilidade</a:t>
            </a: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16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1400" b="1" i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Fonte:</a:t>
            </a:r>
            <a:r>
              <a:rPr b="0" dirty="0"/>
              <a:t> </a:t>
            </a:r>
            <a:r>
              <a:rPr b="0" dirty="0" err="1"/>
              <a:t>Subsecretaria</a:t>
            </a:r>
            <a:r>
              <a:rPr b="0" dirty="0"/>
              <a:t> de </a:t>
            </a:r>
            <a:r>
              <a:rPr b="0" dirty="0" err="1"/>
              <a:t>Previdência</a:t>
            </a:r>
            <a:r>
              <a:rPr b="0" dirty="0"/>
              <a:t> </a:t>
            </a:r>
            <a:r>
              <a:rPr b="0" dirty="0" err="1"/>
              <a:t>Complementar</a:t>
            </a:r>
            <a:r>
              <a:rPr b="0" dirty="0"/>
              <a:t> • </a:t>
            </a:r>
            <a:r>
              <a:rPr b="0" dirty="0" err="1"/>
              <a:t>Revista</a:t>
            </a:r>
            <a:r>
              <a:rPr b="0" dirty="0"/>
              <a:t> da </a:t>
            </a:r>
            <a:r>
              <a:rPr b="0" dirty="0" err="1"/>
              <a:t>previdência</a:t>
            </a:r>
            <a:r>
              <a:rPr b="0" dirty="0"/>
              <a:t> </a:t>
            </a:r>
            <a:r>
              <a:rPr b="0" dirty="0" err="1"/>
              <a:t>complementar</a:t>
            </a:r>
            <a:r>
              <a:rPr b="0" dirty="0"/>
              <a:t> da </a:t>
            </a:r>
            <a:r>
              <a:rPr b="0" dirty="0" err="1"/>
              <a:t>Abrapp</a:t>
            </a:r>
            <a:endParaRPr b="0" dirty="0"/>
          </a:p>
        </p:txBody>
      </p:sp>
      <p:sp>
        <p:nvSpPr>
          <p:cNvPr id="160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61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6" descr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366537"/>
            <a:ext cx="1824468" cy="127311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aixaDeTexto 1"/>
          <p:cNvSpPr txBox="1"/>
          <p:nvPr/>
        </p:nvSpPr>
        <p:spPr>
          <a:xfrm>
            <a:off x="508000" y="381000"/>
            <a:ext cx="10160000" cy="72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 defTabSz="1828800">
              <a:lnSpc>
                <a:spcPct val="70000"/>
              </a:lnSpc>
              <a:defRPr sz="4200">
                <a:solidFill>
                  <a:srgbClr val="AE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Emenda Constitucional nº 103/2019</a:t>
            </a:r>
          </a:p>
        </p:txBody>
      </p:sp>
      <p:sp>
        <p:nvSpPr>
          <p:cNvPr id="165" name="Retângulo 15"/>
          <p:cNvSpPr txBox="1"/>
          <p:nvPr/>
        </p:nvSpPr>
        <p:spPr>
          <a:xfrm>
            <a:off x="761998" y="1523997"/>
            <a:ext cx="10668004" cy="414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 err="1"/>
              <a:t>Cuidados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escolher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EFPC</a:t>
            </a:r>
          </a:p>
          <a:p>
            <a:pPr defTabSz="1828800">
              <a:lnSpc>
                <a:spcPct val="90000"/>
              </a:lnSpc>
              <a:defRPr sz="16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b="1" dirty="0" err="1"/>
              <a:t>Previsão</a:t>
            </a:r>
            <a:r>
              <a:rPr b="1" dirty="0"/>
              <a:t> e </a:t>
            </a:r>
            <a:r>
              <a:rPr b="1" dirty="0" err="1"/>
              <a:t>transparência</a:t>
            </a:r>
            <a:r>
              <a:rPr b="1" dirty="0"/>
              <a:t> das </a:t>
            </a:r>
            <a:r>
              <a:rPr b="1" dirty="0" err="1"/>
              <a:t>taxas</a:t>
            </a:r>
            <a:r>
              <a:rPr b="1" dirty="0"/>
              <a:t> de </a:t>
            </a:r>
            <a:r>
              <a:rPr b="1" dirty="0" err="1"/>
              <a:t>carregamento</a:t>
            </a:r>
            <a:r>
              <a:rPr b="1" dirty="0"/>
              <a:t>, </a:t>
            </a:r>
            <a:r>
              <a:rPr b="1" dirty="0" err="1"/>
              <a:t>administração</a:t>
            </a:r>
            <a:r>
              <a:rPr b="1" dirty="0"/>
              <a:t> e </a:t>
            </a:r>
            <a:r>
              <a:rPr b="1" dirty="0" err="1"/>
              <a:t>aporte</a:t>
            </a:r>
            <a:r>
              <a:rPr b="1" dirty="0"/>
              <a:t> </a:t>
            </a:r>
            <a:r>
              <a:rPr b="1" dirty="0" err="1"/>
              <a:t>inicial</a:t>
            </a:r>
            <a:endParaRPr b="1"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b="1" dirty="0"/>
              <a:t>do </a:t>
            </a:r>
            <a:r>
              <a:rPr b="1" dirty="0" err="1"/>
              <a:t>patrocinador</a:t>
            </a:r>
            <a:r>
              <a:rPr b="1" dirty="0"/>
              <a:t>.</a:t>
            </a:r>
            <a:r>
              <a:rPr dirty="0"/>
              <a:t> </a:t>
            </a:r>
            <a:r>
              <a:rPr dirty="0" err="1"/>
              <a:t>Esses</a:t>
            </a:r>
            <a:r>
              <a:rPr dirty="0"/>
              <a:t> </a:t>
            </a:r>
            <a:r>
              <a:rPr dirty="0" err="1"/>
              <a:t>valores</a:t>
            </a:r>
            <a:r>
              <a:rPr dirty="0"/>
              <a:t> </a:t>
            </a:r>
            <a:r>
              <a:rPr dirty="0" err="1"/>
              <a:t>são</a:t>
            </a:r>
            <a:r>
              <a:rPr dirty="0"/>
              <a:t> </a:t>
            </a:r>
            <a:r>
              <a:rPr dirty="0" err="1"/>
              <a:t>essenciais</a:t>
            </a:r>
            <a:r>
              <a:rPr dirty="0"/>
              <a:t> para o </a:t>
            </a:r>
            <a:r>
              <a:rPr dirty="0" err="1"/>
              <a:t>custeio</a:t>
            </a:r>
            <a:r>
              <a:rPr dirty="0"/>
              <a:t> da </a:t>
            </a:r>
            <a:r>
              <a:rPr dirty="0" err="1"/>
              <a:t>implantação</a:t>
            </a:r>
            <a:r>
              <a:rPr dirty="0"/>
              <a:t> e </a:t>
            </a:r>
            <a:r>
              <a:rPr dirty="0" err="1"/>
              <a:t>operação</a:t>
            </a:r>
            <a:r>
              <a:rPr dirty="0"/>
              <a:t> do </a:t>
            </a:r>
            <a:r>
              <a:rPr dirty="0" err="1"/>
              <a:t>sistema</a:t>
            </a: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b="1" dirty="0" err="1"/>
              <a:t>Análise</a:t>
            </a:r>
            <a:r>
              <a:rPr b="1" dirty="0"/>
              <a:t> </a:t>
            </a:r>
            <a:r>
              <a:rPr b="1" dirty="0" err="1"/>
              <a:t>criteriosa</a:t>
            </a:r>
            <a:r>
              <a:rPr b="1" dirty="0"/>
              <a:t> do </a:t>
            </a:r>
            <a:r>
              <a:rPr b="1" dirty="0" err="1"/>
              <a:t>potencial</a:t>
            </a:r>
            <a:r>
              <a:rPr b="1" dirty="0"/>
              <a:t> de </a:t>
            </a:r>
            <a:r>
              <a:rPr b="1" dirty="0" err="1"/>
              <a:t>adesão</a:t>
            </a:r>
            <a:r>
              <a:rPr dirty="0"/>
              <a:t>, item </a:t>
            </a:r>
            <a:r>
              <a:rPr dirty="0" err="1"/>
              <a:t>importante</a:t>
            </a:r>
            <a:r>
              <a:rPr dirty="0"/>
              <a:t> para </a:t>
            </a:r>
            <a:r>
              <a:rPr dirty="0" err="1"/>
              <a:t>fundamentar</a:t>
            </a:r>
            <a:r>
              <a:rPr dirty="0"/>
              <a:t> a </a:t>
            </a:r>
            <a:r>
              <a:rPr dirty="0" err="1"/>
              <a:t>criação</a:t>
            </a: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de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entidade</a:t>
            </a:r>
            <a:r>
              <a:rPr dirty="0"/>
              <a:t> </a:t>
            </a:r>
            <a:r>
              <a:rPr dirty="0" err="1"/>
              <a:t>própria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adesão</a:t>
            </a:r>
            <a:r>
              <a:rPr dirty="0"/>
              <a:t> a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fundação</a:t>
            </a:r>
            <a:r>
              <a:rPr dirty="0"/>
              <a:t> </a:t>
            </a:r>
            <a:r>
              <a:rPr dirty="0" err="1"/>
              <a:t>consolidada</a:t>
            </a: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b="1" dirty="0" err="1"/>
              <a:t>Avaliação</a:t>
            </a:r>
            <a:r>
              <a:rPr b="1" dirty="0"/>
              <a:t> da performance e </a:t>
            </a:r>
            <a:r>
              <a:rPr b="1" dirty="0" err="1"/>
              <a:t>experiência</a:t>
            </a:r>
            <a:r>
              <a:rPr b="1" dirty="0"/>
              <a:t> </a:t>
            </a:r>
            <a:r>
              <a:rPr b="1" dirty="0" err="1"/>
              <a:t>acumulada</a:t>
            </a:r>
            <a:r>
              <a:rPr b="1" dirty="0"/>
              <a:t> da </a:t>
            </a:r>
            <a:r>
              <a:rPr b="1" dirty="0" err="1"/>
              <a:t>instituição</a:t>
            </a:r>
            <a:r>
              <a:rPr b="1" dirty="0"/>
              <a:t> </a:t>
            </a:r>
            <a:r>
              <a:rPr b="1" dirty="0" err="1"/>
              <a:t>terceirizada</a:t>
            </a:r>
            <a:endParaRPr b="1"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que </a:t>
            </a:r>
            <a:r>
              <a:rPr dirty="0" err="1"/>
              <a:t>participa</a:t>
            </a:r>
            <a:r>
              <a:rPr dirty="0"/>
              <a:t> do </a:t>
            </a:r>
            <a:r>
              <a:rPr dirty="0" err="1"/>
              <a:t>processo</a:t>
            </a:r>
            <a:r>
              <a:rPr dirty="0"/>
              <a:t> </a:t>
            </a:r>
            <a:r>
              <a:rPr dirty="0" err="1"/>
              <a:t>seletivo</a:t>
            </a:r>
            <a:r>
              <a:rPr dirty="0"/>
              <a:t> </a:t>
            </a:r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defTabSz="1828800">
              <a:lnSpc>
                <a:spcPct val="90000"/>
              </a:lnSpc>
              <a:defRPr sz="2000">
                <a:latin typeface="+mn-lt"/>
                <a:ea typeface="+mn-ea"/>
                <a:cs typeface="+mn-cs"/>
                <a:sym typeface="Calibri"/>
              </a:defRPr>
            </a:pPr>
            <a:endParaRPr sz="4000" dirty="0"/>
          </a:p>
          <a:p>
            <a:pPr defTabSz="1828800">
              <a:lnSpc>
                <a:spcPct val="90000"/>
              </a:lnSpc>
              <a:defRPr sz="1400" b="1" i="1"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Fonte:</a:t>
            </a:r>
            <a:r>
              <a:rPr b="0" dirty="0"/>
              <a:t> </a:t>
            </a:r>
            <a:r>
              <a:rPr b="0" dirty="0" err="1"/>
              <a:t>Subsecretaria</a:t>
            </a:r>
            <a:r>
              <a:rPr b="0" dirty="0"/>
              <a:t> de </a:t>
            </a:r>
            <a:r>
              <a:rPr b="0" dirty="0" err="1"/>
              <a:t>Previdência</a:t>
            </a:r>
            <a:r>
              <a:rPr b="0" dirty="0"/>
              <a:t> </a:t>
            </a:r>
            <a:r>
              <a:rPr b="0" dirty="0" err="1"/>
              <a:t>Complementar</a:t>
            </a:r>
            <a:r>
              <a:rPr b="0" dirty="0"/>
              <a:t> • </a:t>
            </a:r>
            <a:r>
              <a:rPr b="0" dirty="0" err="1"/>
              <a:t>Revista</a:t>
            </a:r>
            <a:r>
              <a:rPr b="0" dirty="0"/>
              <a:t> da </a:t>
            </a:r>
            <a:r>
              <a:rPr b="0" dirty="0" err="1"/>
              <a:t>previdência</a:t>
            </a:r>
            <a:r>
              <a:rPr b="0" dirty="0"/>
              <a:t> </a:t>
            </a:r>
            <a:r>
              <a:rPr b="0" dirty="0" err="1"/>
              <a:t>complementar</a:t>
            </a:r>
            <a:r>
              <a:rPr b="0" dirty="0"/>
              <a:t> da </a:t>
            </a:r>
            <a:r>
              <a:rPr b="0" dirty="0" err="1"/>
              <a:t>Abrapp</a:t>
            </a:r>
            <a:endParaRPr b="0" dirty="0"/>
          </a:p>
        </p:txBody>
      </p:sp>
      <p:sp>
        <p:nvSpPr>
          <p:cNvPr id="166" name="Text"/>
          <p:cNvSpPr txBox="1">
            <a:spLocks noGrp="1"/>
          </p:cNvSpPr>
          <p:nvPr>
            <p:ph type="sldNum" sz="quarter" idx="4294967295"/>
          </p:nvPr>
        </p:nvSpPr>
        <p:spPr>
          <a:xfrm>
            <a:off x="11759851" y="6379633"/>
            <a:ext cx="232876" cy="340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1209</Words>
  <Application>Microsoft Macintosh PowerPoint</Application>
  <PresentationFormat>Widescreen</PresentationFormat>
  <Paragraphs>246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Fabiana Cristina Ishikawa Raniero</dc:creator>
  <cp:lastModifiedBy>Microsoft Office User</cp:lastModifiedBy>
  <cp:revision>3</cp:revision>
  <dcterms:modified xsi:type="dcterms:W3CDTF">2022-04-26T16:28:39Z</dcterms:modified>
</cp:coreProperties>
</file>